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62" r:id="rId5"/>
    <p:sldId id="264" r:id="rId6"/>
    <p:sldId id="261" r:id="rId7"/>
    <p:sldId id="257" r:id="rId8"/>
    <p:sldId id="258" r:id="rId9"/>
    <p:sldId id="272" r:id="rId10"/>
    <p:sldId id="268" r:id="rId11"/>
    <p:sldId id="265" r:id="rId12"/>
    <p:sldId id="273" r:id="rId13"/>
    <p:sldId id="267" r:id="rId14"/>
    <p:sldId id="266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5F61C8-EE14-4047-9714-AC399D576F9B}" type="doc">
      <dgm:prSet loTypeId="urn:microsoft.com/office/officeart/2005/8/layout/vList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GB"/>
        </a:p>
      </dgm:t>
    </dgm:pt>
    <dgm:pt modelId="{20B709A9-8217-479E-B199-298CB7C0225C}">
      <dgm:prSet phldrT="[Text]"/>
      <dgm:spPr/>
      <dgm:t>
        <a:bodyPr/>
        <a:lstStyle/>
        <a:p>
          <a:r>
            <a:rPr lang="en-GB" dirty="0">
              <a:latin typeface="Comic Sans MS" pitchFamily="66" charset="0"/>
            </a:rPr>
            <a:t>Phoneme – smallest unit of sound in a word.  </a:t>
          </a:r>
        </a:p>
      </dgm:t>
    </dgm:pt>
    <dgm:pt modelId="{E9E30106-2013-4A39-ADD7-DE4DDC332F2C}" type="parTrans" cxnId="{A1371124-2B35-4911-863F-8595641C295A}">
      <dgm:prSet/>
      <dgm:spPr/>
      <dgm:t>
        <a:bodyPr/>
        <a:lstStyle/>
        <a:p>
          <a:endParaRPr lang="en-GB"/>
        </a:p>
      </dgm:t>
    </dgm:pt>
    <dgm:pt modelId="{14E78CF8-05D3-4256-AB4C-D3FE5E7E611E}" type="sibTrans" cxnId="{A1371124-2B35-4911-863F-8595641C295A}">
      <dgm:prSet/>
      <dgm:spPr/>
      <dgm:t>
        <a:bodyPr/>
        <a:lstStyle/>
        <a:p>
          <a:endParaRPr lang="en-GB"/>
        </a:p>
      </dgm:t>
    </dgm:pt>
    <dgm:pt modelId="{2029588F-AFE9-49CD-B120-5A212FE52830}">
      <dgm:prSet phldrT="[Text]"/>
      <dgm:spPr/>
      <dgm:t>
        <a:bodyPr/>
        <a:lstStyle/>
        <a:p>
          <a:r>
            <a:rPr lang="en-GB" dirty="0">
              <a:latin typeface="Comic Sans MS" pitchFamily="66" charset="0"/>
            </a:rPr>
            <a:t>Grapheme – a letter or sequence of letters that represents a phoneme. </a:t>
          </a:r>
        </a:p>
      </dgm:t>
    </dgm:pt>
    <dgm:pt modelId="{1919534E-DAFD-42F7-A4D3-12E8681C46D4}" type="parTrans" cxnId="{609E35CE-36D5-4FB2-AF57-247D196E6C70}">
      <dgm:prSet/>
      <dgm:spPr/>
      <dgm:t>
        <a:bodyPr/>
        <a:lstStyle/>
        <a:p>
          <a:endParaRPr lang="en-GB"/>
        </a:p>
      </dgm:t>
    </dgm:pt>
    <dgm:pt modelId="{D5B535FD-A3BC-4FB4-83B7-AA6486A1C2C4}" type="sibTrans" cxnId="{609E35CE-36D5-4FB2-AF57-247D196E6C70}">
      <dgm:prSet/>
      <dgm:spPr/>
      <dgm:t>
        <a:bodyPr/>
        <a:lstStyle/>
        <a:p>
          <a:endParaRPr lang="en-GB"/>
        </a:p>
      </dgm:t>
    </dgm:pt>
    <dgm:pt modelId="{2BD0F3C8-238E-400C-8245-CDEBEAD60D35}">
      <dgm:prSet phldrT="[Text]"/>
      <dgm:spPr/>
      <dgm:t>
        <a:bodyPr/>
        <a:lstStyle/>
        <a:p>
          <a:r>
            <a:rPr lang="en-GB" dirty="0">
              <a:latin typeface="Comic Sans MS" pitchFamily="66" charset="0"/>
            </a:rPr>
            <a:t>Diagraph – 2 letters 1 sound (phoneme).</a:t>
          </a:r>
        </a:p>
      </dgm:t>
    </dgm:pt>
    <dgm:pt modelId="{EA8BAC7E-A06A-454E-AC4A-8172FEF92F7E}" type="parTrans" cxnId="{F626E049-1D0F-435D-8610-D1C1F9983F95}">
      <dgm:prSet/>
      <dgm:spPr/>
      <dgm:t>
        <a:bodyPr/>
        <a:lstStyle/>
        <a:p>
          <a:endParaRPr lang="en-US"/>
        </a:p>
      </dgm:t>
    </dgm:pt>
    <dgm:pt modelId="{60516CB1-9D7F-4D43-A6A7-52EE28BCA985}" type="sibTrans" cxnId="{F626E049-1D0F-435D-8610-D1C1F9983F95}">
      <dgm:prSet/>
      <dgm:spPr/>
      <dgm:t>
        <a:bodyPr/>
        <a:lstStyle/>
        <a:p>
          <a:endParaRPr lang="en-US"/>
        </a:p>
      </dgm:t>
    </dgm:pt>
    <dgm:pt modelId="{656F4A33-DF5A-4EF0-B394-9ED990983BD1}">
      <dgm:prSet phldrT="[Text]"/>
      <dgm:spPr/>
      <dgm:t>
        <a:bodyPr/>
        <a:lstStyle/>
        <a:p>
          <a:r>
            <a:rPr lang="en-GB" dirty="0" err="1">
              <a:latin typeface="Comic Sans MS" pitchFamily="66" charset="0"/>
            </a:rPr>
            <a:t>Trigraph</a:t>
          </a:r>
          <a:r>
            <a:rPr lang="en-GB" dirty="0">
              <a:latin typeface="Comic Sans MS" pitchFamily="66" charset="0"/>
            </a:rPr>
            <a:t> – 3 letters 1 sound (phoneme).</a:t>
          </a:r>
        </a:p>
      </dgm:t>
    </dgm:pt>
    <dgm:pt modelId="{8A35712E-221C-4EF0-A2C9-B62AB3377979}" type="parTrans" cxnId="{73628063-4B3D-4B07-9760-CBD06D0DE0AE}">
      <dgm:prSet/>
      <dgm:spPr/>
      <dgm:t>
        <a:bodyPr/>
        <a:lstStyle/>
        <a:p>
          <a:endParaRPr lang="en-US"/>
        </a:p>
      </dgm:t>
    </dgm:pt>
    <dgm:pt modelId="{2D30CBE0-4BB1-4A1F-B6EB-504D525830F7}" type="sibTrans" cxnId="{73628063-4B3D-4B07-9760-CBD06D0DE0AE}">
      <dgm:prSet/>
      <dgm:spPr/>
      <dgm:t>
        <a:bodyPr/>
        <a:lstStyle/>
        <a:p>
          <a:endParaRPr lang="en-US"/>
        </a:p>
      </dgm:t>
    </dgm:pt>
    <dgm:pt modelId="{944B2C51-3181-4806-B4BD-B94AA8129D3E}" type="pres">
      <dgm:prSet presAssocID="{1D5F61C8-EE14-4047-9714-AC399D576F9B}" presName="linear" presStyleCnt="0">
        <dgm:presLayoutVars>
          <dgm:animLvl val="lvl"/>
          <dgm:resizeHandles val="exact"/>
        </dgm:presLayoutVars>
      </dgm:prSet>
      <dgm:spPr/>
    </dgm:pt>
    <dgm:pt modelId="{797066AA-6B5D-455E-AF2F-F4592171B3AE}" type="pres">
      <dgm:prSet presAssocID="{20B709A9-8217-479E-B199-298CB7C0225C}" presName="parentText" presStyleLbl="node1" presStyleIdx="0" presStyleCnt="4" custLinFactNeighborX="-116" custLinFactNeighborY="31126">
        <dgm:presLayoutVars>
          <dgm:chMax val="0"/>
          <dgm:bulletEnabled val="1"/>
        </dgm:presLayoutVars>
      </dgm:prSet>
      <dgm:spPr/>
    </dgm:pt>
    <dgm:pt modelId="{680E99B8-FDB0-4116-80C0-28E2795B4A99}" type="pres">
      <dgm:prSet presAssocID="{14E78CF8-05D3-4256-AB4C-D3FE5E7E611E}" presName="spacer" presStyleCnt="0"/>
      <dgm:spPr/>
    </dgm:pt>
    <dgm:pt modelId="{D6E81EF6-FA98-46A8-8365-8632C7EC849D}" type="pres">
      <dgm:prSet presAssocID="{2029588F-AFE9-49CD-B120-5A212FE5283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8FD8EFB-92D0-4E99-92AF-C73DB5C832E6}" type="pres">
      <dgm:prSet presAssocID="{D5B535FD-A3BC-4FB4-83B7-AA6486A1C2C4}" presName="spacer" presStyleCnt="0"/>
      <dgm:spPr/>
    </dgm:pt>
    <dgm:pt modelId="{E929C990-C0F3-4FA0-968D-D03C221CB748}" type="pres">
      <dgm:prSet presAssocID="{2BD0F3C8-238E-400C-8245-CDEBEAD60D3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2C673B8-5708-49D2-B6B8-854C8AEC9F9E}" type="pres">
      <dgm:prSet presAssocID="{60516CB1-9D7F-4D43-A6A7-52EE28BCA985}" presName="spacer" presStyleCnt="0"/>
      <dgm:spPr/>
    </dgm:pt>
    <dgm:pt modelId="{D5AF1C59-FE5E-492E-96F7-42FF83192AEF}" type="pres">
      <dgm:prSet presAssocID="{656F4A33-DF5A-4EF0-B394-9ED990983BD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EA94900-541E-46E4-A901-E62205C39AD6}" type="presOf" srcId="{2BD0F3C8-238E-400C-8245-CDEBEAD60D35}" destId="{E929C990-C0F3-4FA0-968D-D03C221CB748}" srcOrd="0" destOrd="0" presId="urn:microsoft.com/office/officeart/2005/8/layout/vList2"/>
    <dgm:cxn modelId="{1593010B-04BD-45A8-8B92-83F5A72D0222}" type="presOf" srcId="{656F4A33-DF5A-4EF0-B394-9ED990983BD1}" destId="{D5AF1C59-FE5E-492E-96F7-42FF83192AEF}" srcOrd="0" destOrd="0" presId="urn:microsoft.com/office/officeart/2005/8/layout/vList2"/>
    <dgm:cxn modelId="{A1371124-2B35-4911-863F-8595641C295A}" srcId="{1D5F61C8-EE14-4047-9714-AC399D576F9B}" destId="{20B709A9-8217-479E-B199-298CB7C0225C}" srcOrd="0" destOrd="0" parTransId="{E9E30106-2013-4A39-ADD7-DE4DDC332F2C}" sibTransId="{14E78CF8-05D3-4256-AB4C-D3FE5E7E611E}"/>
    <dgm:cxn modelId="{75FFAF2E-ACB8-4CD6-BA5A-A4A3C7A7BDF9}" type="presOf" srcId="{1D5F61C8-EE14-4047-9714-AC399D576F9B}" destId="{944B2C51-3181-4806-B4BD-B94AA8129D3E}" srcOrd="0" destOrd="0" presId="urn:microsoft.com/office/officeart/2005/8/layout/vList2"/>
    <dgm:cxn modelId="{73628063-4B3D-4B07-9760-CBD06D0DE0AE}" srcId="{1D5F61C8-EE14-4047-9714-AC399D576F9B}" destId="{656F4A33-DF5A-4EF0-B394-9ED990983BD1}" srcOrd="3" destOrd="0" parTransId="{8A35712E-221C-4EF0-A2C9-B62AB3377979}" sibTransId="{2D30CBE0-4BB1-4A1F-B6EB-504D525830F7}"/>
    <dgm:cxn modelId="{F626E049-1D0F-435D-8610-D1C1F9983F95}" srcId="{1D5F61C8-EE14-4047-9714-AC399D576F9B}" destId="{2BD0F3C8-238E-400C-8245-CDEBEAD60D35}" srcOrd="2" destOrd="0" parTransId="{EA8BAC7E-A06A-454E-AC4A-8172FEF92F7E}" sibTransId="{60516CB1-9D7F-4D43-A6A7-52EE28BCA985}"/>
    <dgm:cxn modelId="{CA6DDA7D-D678-4DD4-878B-DA6F0630375E}" type="presOf" srcId="{20B709A9-8217-479E-B199-298CB7C0225C}" destId="{797066AA-6B5D-455E-AF2F-F4592171B3AE}" srcOrd="0" destOrd="0" presId="urn:microsoft.com/office/officeart/2005/8/layout/vList2"/>
    <dgm:cxn modelId="{609E35CE-36D5-4FB2-AF57-247D196E6C70}" srcId="{1D5F61C8-EE14-4047-9714-AC399D576F9B}" destId="{2029588F-AFE9-49CD-B120-5A212FE52830}" srcOrd="1" destOrd="0" parTransId="{1919534E-DAFD-42F7-A4D3-12E8681C46D4}" sibTransId="{D5B535FD-A3BC-4FB4-83B7-AA6486A1C2C4}"/>
    <dgm:cxn modelId="{DE8E03CF-7F92-4E84-B1C8-FB8FE8A306D7}" type="presOf" srcId="{2029588F-AFE9-49CD-B120-5A212FE52830}" destId="{D6E81EF6-FA98-46A8-8365-8632C7EC849D}" srcOrd="0" destOrd="0" presId="urn:microsoft.com/office/officeart/2005/8/layout/vList2"/>
    <dgm:cxn modelId="{DC443AB4-F528-4362-93D6-F1ABE1608C20}" type="presParOf" srcId="{944B2C51-3181-4806-B4BD-B94AA8129D3E}" destId="{797066AA-6B5D-455E-AF2F-F4592171B3AE}" srcOrd="0" destOrd="0" presId="urn:microsoft.com/office/officeart/2005/8/layout/vList2"/>
    <dgm:cxn modelId="{6212DDDD-C16C-4718-AA36-68E9B20AF110}" type="presParOf" srcId="{944B2C51-3181-4806-B4BD-B94AA8129D3E}" destId="{680E99B8-FDB0-4116-80C0-28E2795B4A99}" srcOrd="1" destOrd="0" presId="urn:microsoft.com/office/officeart/2005/8/layout/vList2"/>
    <dgm:cxn modelId="{B745423F-E3D9-41AC-8EDC-EC8D8048DE38}" type="presParOf" srcId="{944B2C51-3181-4806-B4BD-B94AA8129D3E}" destId="{D6E81EF6-FA98-46A8-8365-8632C7EC849D}" srcOrd="2" destOrd="0" presId="urn:microsoft.com/office/officeart/2005/8/layout/vList2"/>
    <dgm:cxn modelId="{6C8007E5-526B-48CB-86CE-35046F7EE532}" type="presParOf" srcId="{944B2C51-3181-4806-B4BD-B94AA8129D3E}" destId="{A8FD8EFB-92D0-4E99-92AF-C73DB5C832E6}" srcOrd="3" destOrd="0" presId="urn:microsoft.com/office/officeart/2005/8/layout/vList2"/>
    <dgm:cxn modelId="{98D9387A-4E94-4EF6-82E1-5314BC215611}" type="presParOf" srcId="{944B2C51-3181-4806-B4BD-B94AA8129D3E}" destId="{E929C990-C0F3-4FA0-968D-D03C221CB748}" srcOrd="4" destOrd="0" presId="urn:microsoft.com/office/officeart/2005/8/layout/vList2"/>
    <dgm:cxn modelId="{D46492AF-0C53-479C-ADDF-1FFBE1A219EE}" type="presParOf" srcId="{944B2C51-3181-4806-B4BD-B94AA8129D3E}" destId="{B2C673B8-5708-49D2-B6B8-854C8AEC9F9E}" srcOrd="5" destOrd="0" presId="urn:microsoft.com/office/officeart/2005/8/layout/vList2"/>
    <dgm:cxn modelId="{7EBEC73C-1C67-4046-829A-C23A71DFB076}" type="presParOf" srcId="{944B2C51-3181-4806-B4BD-B94AA8129D3E}" destId="{D5AF1C59-FE5E-492E-96F7-42FF83192AE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066AA-6B5D-455E-AF2F-F4592171B3AE}">
      <dsp:nvSpPr>
        <dsp:cNvPr id="0" name=""/>
        <dsp:cNvSpPr/>
      </dsp:nvSpPr>
      <dsp:spPr>
        <a:xfrm>
          <a:off x="0" y="93538"/>
          <a:ext cx="7499350" cy="11105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Comic Sans MS" pitchFamily="66" charset="0"/>
            </a:rPr>
            <a:t>Phoneme – smallest unit of sound in a word.  </a:t>
          </a:r>
        </a:p>
      </dsp:txBody>
      <dsp:txXfrm>
        <a:off x="54214" y="147752"/>
        <a:ext cx="7390922" cy="1002157"/>
      </dsp:txXfrm>
    </dsp:sp>
    <dsp:sp modelId="{D6E81EF6-FA98-46A8-8365-8632C7EC849D}">
      <dsp:nvSpPr>
        <dsp:cNvPr id="0" name=""/>
        <dsp:cNvSpPr/>
      </dsp:nvSpPr>
      <dsp:spPr>
        <a:xfrm>
          <a:off x="0" y="1253714"/>
          <a:ext cx="7499350" cy="11105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Comic Sans MS" pitchFamily="66" charset="0"/>
            </a:rPr>
            <a:t>Grapheme – a letter or sequence of letters that represents a phoneme. </a:t>
          </a:r>
        </a:p>
      </dsp:txBody>
      <dsp:txXfrm>
        <a:off x="54214" y="1307928"/>
        <a:ext cx="7390922" cy="1002157"/>
      </dsp:txXfrm>
    </dsp:sp>
    <dsp:sp modelId="{E929C990-C0F3-4FA0-968D-D03C221CB748}">
      <dsp:nvSpPr>
        <dsp:cNvPr id="0" name=""/>
        <dsp:cNvSpPr/>
      </dsp:nvSpPr>
      <dsp:spPr>
        <a:xfrm>
          <a:off x="0" y="2436300"/>
          <a:ext cx="7499350" cy="11105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Comic Sans MS" pitchFamily="66" charset="0"/>
            </a:rPr>
            <a:t>Diagraph – 2 letters 1 sound (phoneme).</a:t>
          </a:r>
        </a:p>
      </dsp:txBody>
      <dsp:txXfrm>
        <a:off x="54214" y="2490514"/>
        <a:ext cx="7390922" cy="1002157"/>
      </dsp:txXfrm>
    </dsp:sp>
    <dsp:sp modelId="{D5AF1C59-FE5E-492E-96F7-42FF83192AEF}">
      <dsp:nvSpPr>
        <dsp:cNvPr id="0" name=""/>
        <dsp:cNvSpPr/>
      </dsp:nvSpPr>
      <dsp:spPr>
        <a:xfrm>
          <a:off x="0" y="3618885"/>
          <a:ext cx="7499350" cy="11105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 err="1">
              <a:latin typeface="Comic Sans MS" pitchFamily="66" charset="0"/>
            </a:rPr>
            <a:t>Trigraph</a:t>
          </a:r>
          <a:r>
            <a:rPr lang="en-GB" sz="2500" kern="1200" dirty="0">
              <a:latin typeface="Comic Sans MS" pitchFamily="66" charset="0"/>
            </a:rPr>
            <a:t> – 3 letters 1 sound (phoneme).</a:t>
          </a:r>
        </a:p>
      </dsp:txBody>
      <dsp:txXfrm>
        <a:off x="54214" y="3673099"/>
        <a:ext cx="7390922" cy="1002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5DB5-8022-460F-8014-35A80D9EDDBC}" type="datetimeFigureOut">
              <a:rPr lang="en-GB" smtClean="0"/>
              <a:t>09/08/2023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F017-F013-40F5-93EE-D8E2C8AF8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256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5DB5-8022-460F-8014-35A80D9EDDBC}" type="datetimeFigureOut">
              <a:rPr lang="en-GB" smtClean="0"/>
              <a:t>09/08/2023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F017-F013-40F5-93EE-D8E2C8AF8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76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5DB5-8022-460F-8014-35A80D9EDDBC}" type="datetimeFigureOut">
              <a:rPr lang="en-GB" smtClean="0"/>
              <a:t>09/08/2023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F017-F013-40F5-93EE-D8E2C8AF8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96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5DB5-8022-460F-8014-35A80D9EDDBC}" type="datetimeFigureOut">
              <a:rPr lang="en-GB" smtClean="0"/>
              <a:t>09/08/2023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F017-F013-40F5-93EE-D8E2C8AF8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65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5DB5-8022-460F-8014-35A80D9EDDBC}" type="datetimeFigureOut">
              <a:rPr lang="en-GB" smtClean="0"/>
              <a:t>09/08/2023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F017-F013-40F5-93EE-D8E2C8AF8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90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5DB5-8022-460F-8014-35A80D9EDDBC}" type="datetimeFigureOut">
              <a:rPr lang="en-GB" smtClean="0"/>
              <a:t>09/08/2023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F017-F013-40F5-93EE-D8E2C8AF8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134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5DB5-8022-460F-8014-35A80D9EDDBC}" type="datetimeFigureOut">
              <a:rPr lang="en-GB" smtClean="0"/>
              <a:t>09/08/2023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F017-F013-40F5-93EE-D8E2C8AF8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076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5DB5-8022-460F-8014-35A80D9EDDBC}" type="datetimeFigureOut">
              <a:rPr lang="en-GB" smtClean="0"/>
              <a:t>09/08/2023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F017-F013-40F5-93EE-D8E2C8AF8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091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5DB5-8022-460F-8014-35A80D9EDDBC}" type="datetimeFigureOut">
              <a:rPr lang="en-GB" smtClean="0"/>
              <a:t>09/08/2023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F017-F013-40F5-93EE-D8E2C8AF8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321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5DB5-8022-460F-8014-35A80D9EDDBC}" type="datetimeFigureOut">
              <a:rPr lang="en-GB" smtClean="0"/>
              <a:t>09/08/2023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F017-F013-40F5-93EE-D8E2C8AF8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8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5DB5-8022-460F-8014-35A80D9EDDBC}" type="datetimeFigureOut">
              <a:rPr lang="en-GB" smtClean="0"/>
              <a:t>09/08/2023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F017-F013-40F5-93EE-D8E2C8AF8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453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35DB5-8022-460F-8014-35A80D9EDDBC}" type="datetimeFigureOut">
              <a:rPr lang="en-GB" smtClean="0"/>
              <a:t>09/08/2023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0F017-F013-40F5-93EE-D8E2C8AF8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10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.../Letters_and_Sounds_-_DFES-00281-2007.pdf" TargetMode="External"/><Relationship Id="rId2" Type="http://schemas.openxmlformats.org/officeDocument/2006/relationships/hyperlink" Target="http://www.letters-and-sounds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Djz82FBYiug" TargetMode="External"/><Relationship Id="rId4" Type="http://schemas.openxmlformats.org/officeDocument/2006/relationships/hyperlink" Target="http://www.phonicsplay.co.uk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ZjmEQfugT8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091" y="339633"/>
            <a:ext cx="11730446" cy="6418217"/>
          </a:xfrm>
        </p:spPr>
        <p:txBody>
          <a:bodyPr>
            <a:normAutofit/>
          </a:bodyPr>
          <a:lstStyle/>
          <a:p>
            <a:r>
              <a:rPr lang="en-GB" sz="4800" b="1" dirty="0">
                <a:latin typeface="Comic Sans MS" panose="030F0702030302020204" pitchFamily="66" charset="0"/>
              </a:rPr>
              <a:t>Phonics at All Saints Primary School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92" y="1334842"/>
            <a:ext cx="10510415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18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845" y="362635"/>
            <a:ext cx="113037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Can you use the phoneme frame to work out how many sounds there are in these words?</a:t>
            </a:r>
          </a:p>
          <a:p>
            <a:endParaRPr lang="en-GB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339806"/>
              </p:ext>
            </p:extLst>
          </p:nvPr>
        </p:nvGraphicFramePr>
        <p:xfrm>
          <a:off x="542835" y="1477310"/>
          <a:ext cx="11387908" cy="4811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6977">
                  <a:extLst>
                    <a:ext uri="{9D8B030D-6E8A-4147-A177-3AD203B41FA5}">
                      <a16:colId xmlns:a16="http://schemas.microsoft.com/office/drawing/2014/main" val="3769869849"/>
                    </a:ext>
                  </a:extLst>
                </a:gridCol>
                <a:gridCol w="2846977">
                  <a:extLst>
                    <a:ext uri="{9D8B030D-6E8A-4147-A177-3AD203B41FA5}">
                      <a16:colId xmlns:a16="http://schemas.microsoft.com/office/drawing/2014/main" val="2170192763"/>
                    </a:ext>
                  </a:extLst>
                </a:gridCol>
                <a:gridCol w="2846977">
                  <a:extLst>
                    <a:ext uri="{9D8B030D-6E8A-4147-A177-3AD203B41FA5}">
                      <a16:colId xmlns:a16="http://schemas.microsoft.com/office/drawing/2014/main" val="3885448337"/>
                    </a:ext>
                  </a:extLst>
                </a:gridCol>
                <a:gridCol w="2846977">
                  <a:extLst>
                    <a:ext uri="{9D8B030D-6E8A-4147-A177-3AD203B41FA5}">
                      <a16:colId xmlns:a16="http://schemas.microsoft.com/office/drawing/2014/main" val="3237230989"/>
                    </a:ext>
                  </a:extLst>
                </a:gridCol>
              </a:tblGrid>
              <a:tr h="53465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sun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96292"/>
                  </a:ext>
                </a:extLst>
              </a:tr>
              <a:tr h="53465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bird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329917"/>
                  </a:ext>
                </a:extLst>
              </a:tr>
              <a:tr h="53465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15259"/>
                  </a:ext>
                </a:extLst>
              </a:tr>
              <a:tr h="53465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boys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429486"/>
                  </a:ext>
                </a:extLst>
              </a:tr>
              <a:tr h="53465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chill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434595"/>
                  </a:ext>
                </a:extLst>
              </a:tr>
              <a:tr h="53465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this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854425"/>
                  </a:ext>
                </a:extLst>
              </a:tr>
              <a:tr h="53465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dash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705148"/>
                  </a:ext>
                </a:extLst>
              </a:tr>
              <a:tr h="53465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thick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929741"/>
                  </a:ext>
                </a:extLst>
              </a:tr>
              <a:tr h="53465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path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994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3636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4433" y="557350"/>
            <a:ext cx="1122534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Comic Sans MS" pitchFamily="66" charset="0"/>
              </a:rPr>
              <a:t>Segmenting to spell</a:t>
            </a:r>
          </a:p>
          <a:p>
            <a:r>
              <a:rPr lang="en-GB" sz="2800" dirty="0">
                <a:latin typeface="Comic Sans MS" pitchFamily="66" charset="0"/>
              </a:rPr>
              <a:t>Segmenting to spell is where the whole word is spoken aloud </a:t>
            </a:r>
            <a:r>
              <a:rPr lang="en-GB" altLang="en-US" sz="2800" dirty="0">
                <a:latin typeface="Comic Sans MS" panose="030F0702030302020204" pitchFamily="66" charset="0"/>
              </a:rPr>
              <a:t>and then broken up into its sounds (phonemes) in order, through the word.</a:t>
            </a:r>
          </a:p>
          <a:p>
            <a:r>
              <a:rPr lang="en-GB" altLang="en-US" sz="2800" dirty="0">
                <a:latin typeface="Comic Sans MS" panose="030F0702030302020204" pitchFamily="66" charset="0"/>
              </a:rPr>
              <a:t>hop = h-o-p  </a:t>
            </a:r>
          </a:p>
          <a:p>
            <a:r>
              <a:rPr lang="en-GB" sz="2800" dirty="0">
                <a:latin typeface="Comic Sans MS" pitchFamily="66" charset="0"/>
              </a:rPr>
              <a:t>As children  progress through the stages they gradually become aware of the different graphemes that make the same sounds are not taught until key stage 1.</a:t>
            </a:r>
          </a:p>
          <a:p>
            <a:r>
              <a:rPr lang="en-GB" sz="2800" dirty="0">
                <a:latin typeface="Comic Sans MS" pitchFamily="66" charset="0"/>
              </a:rPr>
              <a:t>For example ay (may I play)</a:t>
            </a:r>
          </a:p>
          <a:p>
            <a:r>
              <a:rPr lang="en-GB" sz="2800" dirty="0">
                <a:latin typeface="Comic Sans MS" pitchFamily="66" charset="0"/>
              </a:rPr>
              <a:t>                    </a:t>
            </a:r>
            <a:r>
              <a:rPr lang="en-GB" sz="2800" dirty="0" err="1">
                <a:latin typeface="Comic Sans MS" pitchFamily="66" charset="0"/>
              </a:rPr>
              <a:t>ai</a:t>
            </a:r>
            <a:r>
              <a:rPr lang="en-GB" sz="2800" dirty="0">
                <a:latin typeface="Comic Sans MS" pitchFamily="66" charset="0"/>
              </a:rPr>
              <a:t> (snail in the rain)</a:t>
            </a:r>
          </a:p>
          <a:p>
            <a:r>
              <a:rPr lang="en-GB" sz="2800" dirty="0">
                <a:latin typeface="Comic Sans MS" pitchFamily="66" charset="0"/>
              </a:rPr>
              <a:t>                    a-e (make a cake)</a:t>
            </a:r>
          </a:p>
          <a:p>
            <a:endParaRPr lang="en-GB" sz="2800" dirty="0">
              <a:latin typeface="Comic Sans MS" pitchFamily="66" charset="0"/>
            </a:endParaRPr>
          </a:p>
          <a:p>
            <a:endParaRPr lang="en-GB" sz="2800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04160" y="3753394"/>
            <a:ext cx="6339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altLang="en-US" sz="1200" dirty="0">
              <a:latin typeface="XCCW Joined 4a" panose="03050602040000000000" pitchFamily="66" charset="0"/>
            </a:endParaRPr>
          </a:p>
          <a:p>
            <a:r>
              <a:rPr lang="en-GB" altLang="en-US" dirty="0">
                <a:latin typeface="XCCW Joined 4a" panose="03050602040000000000" pitchFamily="66" charset="0"/>
              </a:rPr>
              <a:t> </a:t>
            </a:r>
          </a:p>
          <a:p>
            <a:endParaRPr lang="en-GB" altLang="en-US" dirty="0">
              <a:latin typeface="XCCW Joined 4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451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1452" y="480872"/>
            <a:ext cx="94575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itchFamily="66" charset="0"/>
              </a:rPr>
              <a:t> </a:t>
            </a:r>
            <a:r>
              <a:rPr lang="en-GB" sz="3200" dirty="0">
                <a:latin typeface="Comic Sans MS" panose="030F0702030302020204" pitchFamily="66" charset="0"/>
              </a:rPr>
              <a:t>During each phonics session your child will also learn 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 read all the letter names in the alphabet and how to form them correctly.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read more tricky words and begin to spell some of them.</a:t>
            </a:r>
          </a:p>
          <a:p>
            <a:pPr>
              <a:buFont typeface="Arial" charset="0"/>
              <a:buChar char="•"/>
              <a:defRPr/>
            </a:pPr>
            <a:r>
              <a:rPr lang="en-GB" sz="3200" dirty="0">
                <a:latin typeface="Comic Sans MS" panose="030F0702030302020204" pitchFamily="66" charset="0"/>
              </a:rPr>
              <a:t>  read and write words in phrases and sentences.</a:t>
            </a:r>
          </a:p>
        </p:txBody>
      </p:sp>
    </p:spTree>
    <p:extLst>
      <p:ext uri="{BB962C8B-B14F-4D97-AF65-F5344CB8AC3E}">
        <p14:creationId xmlns:p14="http://schemas.microsoft.com/office/powerpoint/2010/main" val="531334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59" y="339634"/>
            <a:ext cx="11573691" cy="5904412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Comic Sans MS" panose="030F0702030302020204" pitchFamily="66" charset="0"/>
              </a:rPr>
              <a:t>Individual Reading Books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>
                <a:latin typeface="Comic Sans MS" panose="030F0702030302020204" pitchFamily="66" charset="0"/>
              </a:rPr>
              <a:t>You can help your child spot different phonemes in their reading book!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>
                <a:latin typeface="Comic Sans MS" panose="030F0702030302020204" pitchFamily="66" charset="0"/>
              </a:rPr>
              <a:t>Enjoy bedtime stories together, spend time talking about books and stories.</a:t>
            </a:r>
          </a:p>
          <a:p>
            <a:pPr algn="l"/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965" y="3351233"/>
            <a:ext cx="5144485" cy="33282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50701"/>
          <a:stretch/>
        </p:blipFill>
        <p:spPr>
          <a:xfrm>
            <a:off x="2469967" y="4756961"/>
            <a:ext cx="3974375" cy="19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12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926" y="365761"/>
            <a:ext cx="115824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Comic Sans MS" pitchFamily="66" charset="0"/>
                <a:hlinkClick r:id="rId2"/>
              </a:rPr>
              <a:t>Useful websites and online resources and information</a:t>
            </a:r>
          </a:p>
          <a:p>
            <a:endParaRPr lang="en-GB" dirty="0">
              <a:latin typeface="Comic Sans MS" pitchFamily="66" charset="0"/>
              <a:hlinkClick r:id="rId2"/>
            </a:endParaRPr>
          </a:p>
          <a:p>
            <a:endParaRPr lang="en-GB" dirty="0">
              <a:latin typeface="Comic Sans MS" pitchFamily="66" charset="0"/>
              <a:hlinkClick r:id="rId2"/>
            </a:endParaRPr>
          </a:p>
          <a:p>
            <a:r>
              <a:rPr lang="en-GB" dirty="0">
                <a:latin typeface="Comic Sans MS" pitchFamily="66" charset="0"/>
                <a:hlinkClick r:id="rId2"/>
              </a:rPr>
              <a:t>http://www.letters-and-sounds.com/</a:t>
            </a:r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  <a:hlinkClick r:id="rId3"/>
              </a:rPr>
              <a:t>https://www.gov.uk/.../Letters_and_Sounds_-_DFES-00281-2007.pdf</a:t>
            </a:r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  <a:hlinkClick r:id="rId4"/>
              </a:rPr>
              <a:t>http://www.phonicsplay.co.uk/</a:t>
            </a:r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  <a:hlinkClick r:id="rId5"/>
              </a:rPr>
              <a:t>https://www.youtube.com/watch?v=Djz82FBYiug</a:t>
            </a:r>
            <a:r>
              <a:rPr lang="en-GB" dirty="0">
                <a:latin typeface="Comic Sans MS" pitchFamily="66" charset="0"/>
              </a:rPr>
              <a:t> </a:t>
            </a:r>
          </a:p>
          <a:p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043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509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59" y="339634"/>
            <a:ext cx="11573691" cy="5904412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Comic Sans MS" panose="030F0702030302020204" pitchFamily="66" charset="0"/>
              </a:rPr>
              <a:t>Parents and Carers</a:t>
            </a:r>
          </a:p>
          <a:p>
            <a:pPr algn="l"/>
            <a:r>
              <a:rPr lang="en-GB" sz="3200" dirty="0">
                <a:latin typeface="Comic Sans MS" panose="030F0702030302020204" pitchFamily="66" charset="0"/>
              </a:rPr>
              <a:t>Your child loves learning about the world. Children can learn so much from spending time with you and talking to you. </a:t>
            </a:r>
          </a:p>
          <a:p>
            <a:pPr algn="l"/>
            <a:endParaRPr lang="en-GB" sz="3200" dirty="0">
              <a:latin typeface="Comic Sans MS" panose="030F0702030302020204" pitchFamily="66" charset="0"/>
            </a:endParaRPr>
          </a:p>
          <a:p>
            <a:pPr algn="l"/>
            <a:r>
              <a:rPr lang="en-GB" sz="3200" dirty="0">
                <a:latin typeface="Comic Sans MS" panose="030F0702030302020204" pitchFamily="66" charset="0"/>
              </a:rPr>
              <a:t>You can help your child learn to read by reading with them, talking about books and supporting them with phonics.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537" y="3622765"/>
            <a:ext cx="3803670" cy="25341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94" y="3580254"/>
            <a:ext cx="3866605" cy="257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87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59" y="339634"/>
            <a:ext cx="11573691" cy="5904412"/>
          </a:xfrm>
        </p:spPr>
        <p:txBody>
          <a:bodyPr>
            <a:normAutofit/>
          </a:bodyPr>
          <a:lstStyle/>
          <a:p>
            <a:pPr algn="l"/>
            <a:endParaRPr lang="en-GB" sz="4000" b="1" dirty="0">
              <a:latin typeface="Comic Sans MS" panose="030F0702030302020204" pitchFamily="66" charset="0"/>
            </a:endParaRPr>
          </a:p>
          <a:p>
            <a:pPr algn="l"/>
            <a:endParaRPr lang="en-GB" sz="5400" b="1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5759" y="557348"/>
            <a:ext cx="113124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Reading is a skill which opens the door to a life of learning. A child who reads a lot will become a happy and confident reader. </a:t>
            </a:r>
          </a:p>
          <a:p>
            <a:r>
              <a:rPr lang="en-US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There is no limit to learning if you can read!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73" y="3111894"/>
            <a:ext cx="4511038" cy="300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31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59" y="339634"/>
            <a:ext cx="11573691" cy="5904412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Comic Sans MS" panose="030F0702030302020204" pitchFamily="66" charset="0"/>
              </a:rPr>
              <a:t>Vocabulary</a:t>
            </a:r>
          </a:p>
          <a:p>
            <a:endParaRPr lang="en-GB" sz="4000" b="1" dirty="0">
              <a:latin typeface="Comic Sans MS" panose="030F0702030302020204" pitchFamily="66" charset="0"/>
            </a:endParaRPr>
          </a:p>
          <a:p>
            <a:endParaRPr lang="en-GB" sz="44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3348219"/>
              </p:ext>
            </p:extLst>
          </p:nvPr>
        </p:nvGraphicFramePr>
        <p:xfrm>
          <a:off x="2558506" y="125621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861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39" y="243841"/>
            <a:ext cx="1172173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What is phonics?</a:t>
            </a:r>
          </a:p>
          <a:p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Phonics is  the ability to convert a letter (grapheme) or letter groups (graphemes) into sounds (phonemes) that are then blended together to make word. </a:t>
            </a:r>
          </a:p>
          <a:p>
            <a:endParaRPr lang="en-US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At All Saints Primary School, we are using the Read Write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Inc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(RWI) phonics </a:t>
            </a:r>
            <a:r>
              <a:rPr lang="en-US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programme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to support children in their reading and writing. </a:t>
            </a:r>
          </a:p>
        </p:txBody>
      </p:sp>
    </p:spTree>
    <p:extLst>
      <p:ext uri="{BB962C8B-B14F-4D97-AF65-F5344CB8AC3E}">
        <p14:creationId xmlns:p14="http://schemas.microsoft.com/office/powerpoint/2010/main" val="3909708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3508" y="290122"/>
            <a:ext cx="1157369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Using phonics enables children to read words and sentences with increased accuracy, which means that they can then focus on  </a:t>
            </a:r>
            <a:r>
              <a:rPr lang="en-US" sz="2800" b="1" i="1" dirty="0">
                <a:solidFill>
                  <a:srgbClr val="000000"/>
                </a:solidFill>
                <a:latin typeface="Comic Sans MS" panose="030F0702030302020204" pitchFamily="66" charset="0"/>
              </a:rPr>
              <a:t>understanding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what they read. </a:t>
            </a:r>
          </a:p>
          <a:p>
            <a:endParaRPr lang="en-US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It also allows them to spell with more confidence so that they can focus on the </a:t>
            </a:r>
            <a:r>
              <a:rPr lang="en-US" sz="2800" b="1" i="1" dirty="0">
                <a:solidFill>
                  <a:srgbClr val="000000"/>
                </a:solidFill>
                <a:latin typeface="Comic Sans MS" panose="030F0702030302020204" pitchFamily="66" charset="0"/>
              </a:rPr>
              <a:t>content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of their writing. </a:t>
            </a:r>
          </a:p>
          <a:p>
            <a:endParaRPr lang="en-US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The children are assessed every half term. They will work with a RWI trained teacher or teaching assistant. </a:t>
            </a:r>
          </a:p>
        </p:txBody>
      </p:sp>
    </p:spTree>
    <p:extLst>
      <p:ext uri="{BB962C8B-B14F-4D97-AF65-F5344CB8AC3E}">
        <p14:creationId xmlns:p14="http://schemas.microsoft.com/office/powerpoint/2010/main" val="656099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59" y="339634"/>
            <a:ext cx="11573691" cy="5904412"/>
          </a:xfrm>
        </p:spPr>
        <p:txBody>
          <a:bodyPr>
            <a:normAutofit/>
          </a:bodyPr>
          <a:lstStyle/>
          <a:p>
            <a:endParaRPr lang="en-GB" sz="4800" b="1" dirty="0">
              <a:latin typeface="Comic Sans MS" panose="030F0702030302020204" pitchFamily="66" charset="0"/>
            </a:endParaRPr>
          </a:p>
          <a:p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891" y="531224"/>
            <a:ext cx="112079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Phonemes are taught in three progressive stages</a:t>
            </a:r>
          </a:p>
          <a:p>
            <a:endParaRPr lang="en-GB" sz="2800" b="1" dirty="0">
              <a:latin typeface="Comic Sans MS" pitchFamily="66" charset="0"/>
            </a:endParaRPr>
          </a:p>
          <a:p>
            <a:r>
              <a:rPr lang="en-GB" sz="2800" b="1" dirty="0">
                <a:latin typeface="Comic Sans MS" pitchFamily="66" charset="0"/>
              </a:rPr>
              <a:t>Set 1 sounds: </a:t>
            </a:r>
            <a:r>
              <a:rPr lang="en-GB" sz="2800" dirty="0">
                <a:latin typeface="Comic Sans MS" pitchFamily="66" charset="0"/>
              </a:rPr>
              <a:t>m a s d t </a:t>
            </a:r>
            <a:r>
              <a:rPr lang="en-GB" sz="2800" dirty="0" err="1">
                <a:latin typeface="Comic Sans MS" pitchFamily="66" charset="0"/>
              </a:rPr>
              <a:t>i</a:t>
            </a:r>
            <a:r>
              <a:rPr lang="en-GB" sz="2800" dirty="0">
                <a:latin typeface="Comic Sans MS" pitchFamily="66" charset="0"/>
              </a:rPr>
              <a:t> n p g o c k u b f l h </a:t>
            </a:r>
            <a:r>
              <a:rPr lang="en-GB" sz="2800" dirty="0" err="1">
                <a:latin typeface="Comic Sans MS" pitchFamily="66" charset="0"/>
              </a:rPr>
              <a:t>sh</a:t>
            </a:r>
            <a:r>
              <a:rPr lang="en-GB" sz="2800" dirty="0">
                <a:latin typeface="Comic Sans MS" pitchFamily="66" charset="0"/>
              </a:rPr>
              <a:t> r j v y w </a:t>
            </a:r>
            <a:r>
              <a:rPr lang="en-GB" sz="2800" dirty="0" err="1">
                <a:latin typeface="Comic Sans MS" pitchFamily="66" charset="0"/>
              </a:rPr>
              <a:t>th</a:t>
            </a:r>
            <a:r>
              <a:rPr lang="en-GB" sz="2800" dirty="0">
                <a:latin typeface="Comic Sans MS" pitchFamily="66" charset="0"/>
              </a:rPr>
              <a:t> z </a:t>
            </a:r>
            <a:r>
              <a:rPr lang="en-GB" sz="2800" dirty="0" err="1">
                <a:latin typeface="Comic Sans MS" pitchFamily="66" charset="0"/>
              </a:rPr>
              <a:t>ch</a:t>
            </a:r>
            <a:r>
              <a:rPr lang="en-GB" sz="2800" dirty="0">
                <a:latin typeface="Comic Sans MS" pitchFamily="66" charset="0"/>
              </a:rPr>
              <a:t> </a:t>
            </a:r>
            <a:r>
              <a:rPr lang="en-GB" sz="2800" dirty="0" err="1">
                <a:latin typeface="Comic Sans MS" pitchFamily="66" charset="0"/>
              </a:rPr>
              <a:t>qu</a:t>
            </a:r>
            <a:r>
              <a:rPr lang="en-GB" sz="2800" dirty="0">
                <a:latin typeface="Comic Sans MS" pitchFamily="66" charset="0"/>
              </a:rPr>
              <a:t> x ng </a:t>
            </a:r>
            <a:r>
              <a:rPr lang="en-GB" sz="2800" dirty="0" err="1">
                <a:latin typeface="Comic Sans MS" pitchFamily="66" charset="0"/>
              </a:rPr>
              <a:t>nk</a:t>
            </a:r>
            <a:endParaRPr lang="en-GB" sz="2800" dirty="0">
              <a:latin typeface="Comic Sans MS" pitchFamily="66" charset="0"/>
            </a:endParaRPr>
          </a:p>
          <a:p>
            <a:endParaRPr lang="en-GB" sz="2800" dirty="0">
              <a:latin typeface="Comic Sans MS" pitchFamily="66" charset="0"/>
            </a:endParaRPr>
          </a:p>
          <a:p>
            <a:r>
              <a:rPr lang="en-GB" sz="2800" b="1" dirty="0">
                <a:latin typeface="Comic Sans MS" pitchFamily="66" charset="0"/>
              </a:rPr>
              <a:t>Set 2 sounds: </a:t>
            </a:r>
            <a:r>
              <a:rPr lang="en-GB" sz="2800" dirty="0">
                <a:latin typeface="Comic Sans MS" pitchFamily="66" charset="0"/>
              </a:rPr>
              <a:t>ay </a:t>
            </a:r>
            <a:r>
              <a:rPr lang="en-GB" sz="2800" dirty="0" err="1">
                <a:latin typeface="Comic Sans MS" pitchFamily="66" charset="0"/>
              </a:rPr>
              <a:t>ee</a:t>
            </a:r>
            <a:r>
              <a:rPr lang="en-GB" sz="2800" dirty="0">
                <a:latin typeface="Comic Sans MS" pitchFamily="66" charset="0"/>
              </a:rPr>
              <a:t> </a:t>
            </a:r>
            <a:r>
              <a:rPr lang="en-GB" sz="2800" dirty="0" err="1">
                <a:latin typeface="Comic Sans MS" pitchFamily="66" charset="0"/>
              </a:rPr>
              <a:t>igh</a:t>
            </a:r>
            <a:r>
              <a:rPr lang="en-GB" sz="2800" dirty="0">
                <a:latin typeface="Comic Sans MS" pitchFamily="66" charset="0"/>
              </a:rPr>
              <a:t> ow </a:t>
            </a:r>
            <a:r>
              <a:rPr lang="en-GB" sz="2800" dirty="0" err="1">
                <a:latin typeface="Comic Sans MS" pitchFamily="66" charset="0"/>
              </a:rPr>
              <a:t>oo</a:t>
            </a:r>
            <a:r>
              <a:rPr lang="en-GB" sz="2800" dirty="0">
                <a:latin typeface="Comic Sans MS" pitchFamily="66" charset="0"/>
              </a:rPr>
              <a:t> </a:t>
            </a:r>
            <a:r>
              <a:rPr lang="en-GB" sz="2800" dirty="0" err="1">
                <a:latin typeface="Comic Sans MS" pitchFamily="66" charset="0"/>
              </a:rPr>
              <a:t>ar</a:t>
            </a:r>
            <a:r>
              <a:rPr lang="en-GB" sz="2800" dirty="0">
                <a:latin typeface="Comic Sans MS" pitchFamily="66" charset="0"/>
              </a:rPr>
              <a:t> or air </a:t>
            </a:r>
            <a:r>
              <a:rPr lang="en-GB" sz="2800" dirty="0" err="1">
                <a:latin typeface="Comic Sans MS" pitchFamily="66" charset="0"/>
              </a:rPr>
              <a:t>ir</a:t>
            </a:r>
            <a:r>
              <a:rPr lang="en-GB" sz="2800" dirty="0">
                <a:latin typeface="Comic Sans MS" pitchFamily="66" charset="0"/>
              </a:rPr>
              <a:t>  </a:t>
            </a:r>
            <a:r>
              <a:rPr lang="en-GB" sz="2800" dirty="0" err="1">
                <a:latin typeface="Comic Sans MS" pitchFamily="66" charset="0"/>
              </a:rPr>
              <a:t>ou</a:t>
            </a:r>
            <a:r>
              <a:rPr lang="en-GB" sz="2800" dirty="0">
                <a:latin typeface="Comic Sans MS" pitchFamily="66" charset="0"/>
              </a:rPr>
              <a:t> oy</a:t>
            </a:r>
          </a:p>
          <a:p>
            <a:endParaRPr lang="en-GB" sz="2800" dirty="0">
              <a:latin typeface="Comic Sans MS" pitchFamily="66" charset="0"/>
            </a:endParaRPr>
          </a:p>
          <a:p>
            <a:r>
              <a:rPr lang="en-GB" sz="2800" b="1" dirty="0">
                <a:latin typeface="Comic Sans MS" pitchFamily="66" charset="0"/>
              </a:rPr>
              <a:t>Set 3 sounds: </a:t>
            </a:r>
            <a:r>
              <a:rPr lang="en-GB" sz="2800" dirty="0" err="1">
                <a:latin typeface="Comic Sans MS" pitchFamily="66" charset="0"/>
              </a:rPr>
              <a:t>ea</a:t>
            </a:r>
            <a:r>
              <a:rPr lang="en-GB" sz="2800" dirty="0">
                <a:latin typeface="Comic Sans MS" pitchFamily="66" charset="0"/>
              </a:rPr>
              <a:t> oi a-e </a:t>
            </a:r>
            <a:r>
              <a:rPr lang="en-GB" sz="2800" dirty="0" err="1">
                <a:latin typeface="Comic Sans MS" pitchFamily="66" charset="0"/>
              </a:rPr>
              <a:t>i</a:t>
            </a:r>
            <a:r>
              <a:rPr lang="en-GB" sz="2800" dirty="0">
                <a:latin typeface="Comic Sans MS" pitchFamily="66" charset="0"/>
              </a:rPr>
              <a:t>-e o-e u-e aw are </a:t>
            </a:r>
            <a:r>
              <a:rPr lang="en-GB" sz="2800" dirty="0" err="1">
                <a:latin typeface="Comic Sans MS" pitchFamily="66" charset="0"/>
              </a:rPr>
              <a:t>ur</a:t>
            </a:r>
            <a:r>
              <a:rPr lang="en-GB" sz="2800" dirty="0">
                <a:latin typeface="Comic Sans MS" pitchFamily="66" charset="0"/>
              </a:rPr>
              <a:t> </a:t>
            </a:r>
            <a:r>
              <a:rPr lang="en-GB" sz="2800" dirty="0" err="1">
                <a:latin typeface="Comic Sans MS" pitchFamily="66" charset="0"/>
              </a:rPr>
              <a:t>er</a:t>
            </a:r>
            <a:r>
              <a:rPr lang="en-GB" sz="2800" dirty="0">
                <a:latin typeface="Comic Sans MS" pitchFamily="66" charset="0"/>
              </a:rPr>
              <a:t> ow </a:t>
            </a:r>
            <a:r>
              <a:rPr lang="en-GB" sz="2800" dirty="0" err="1">
                <a:latin typeface="Comic Sans MS" pitchFamily="66" charset="0"/>
              </a:rPr>
              <a:t>ai</a:t>
            </a:r>
            <a:r>
              <a:rPr lang="en-GB" sz="2800" dirty="0">
                <a:latin typeface="Comic Sans MS" pitchFamily="66" charset="0"/>
              </a:rPr>
              <a:t> </a:t>
            </a:r>
            <a:r>
              <a:rPr lang="en-GB" sz="2800" dirty="0" err="1">
                <a:latin typeface="Comic Sans MS" pitchFamily="66" charset="0"/>
              </a:rPr>
              <a:t>oa</a:t>
            </a:r>
            <a:r>
              <a:rPr lang="en-GB" sz="2800" dirty="0">
                <a:latin typeface="Comic Sans MS" pitchFamily="66" charset="0"/>
              </a:rPr>
              <a:t> </a:t>
            </a:r>
            <a:r>
              <a:rPr lang="en-GB" sz="2800" dirty="0" err="1">
                <a:latin typeface="Comic Sans MS" pitchFamily="66" charset="0"/>
              </a:rPr>
              <a:t>ew</a:t>
            </a:r>
            <a:r>
              <a:rPr lang="en-GB" sz="2800" dirty="0">
                <a:latin typeface="Comic Sans MS" pitchFamily="66" charset="0"/>
              </a:rPr>
              <a:t> ire ear </a:t>
            </a:r>
            <a:r>
              <a:rPr lang="en-GB" sz="2800" dirty="0" err="1">
                <a:latin typeface="Comic Sans MS" pitchFamily="66" charset="0"/>
              </a:rPr>
              <a:t>ure</a:t>
            </a:r>
            <a:endParaRPr lang="en-GB" sz="2800" dirty="0">
              <a:latin typeface="Comic Sans MS" pitchFamily="66" charset="0"/>
            </a:endParaRPr>
          </a:p>
          <a:p>
            <a:endParaRPr lang="en-GB" sz="2800" dirty="0">
              <a:latin typeface="Comic Sans MS" pitchFamily="66" charset="0"/>
            </a:endParaRPr>
          </a:p>
          <a:p>
            <a:r>
              <a:rPr lang="en-GB" sz="2800" dirty="0">
                <a:latin typeface="Comic Sans MS" pitchFamily="66" charset="0"/>
              </a:rPr>
              <a:t>Once a child has been introduced to a new sound, the sound is revisited and practised frequently.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79363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57348" y="366824"/>
            <a:ext cx="11295017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Comic Sans MS" pitchFamily="66" charset="0"/>
              </a:rPr>
              <a:t>Blending to Read</a:t>
            </a:r>
          </a:p>
          <a:p>
            <a:r>
              <a:rPr lang="en-GB" sz="2400" dirty="0">
                <a:latin typeface="Comic Sans MS" pitchFamily="66" charset="0"/>
              </a:rPr>
              <a:t>Set 1 sounds are primarily individual letters (graphemes).</a:t>
            </a:r>
          </a:p>
          <a:p>
            <a:r>
              <a:rPr lang="en-GB" sz="2400" dirty="0">
                <a:latin typeface="Comic Sans MS" pitchFamily="66" charset="0"/>
              </a:rPr>
              <a:t>Towards the end of set 1 children are introduced to the concept of blending sounds to read and segmenting words to spell.</a:t>
            </a:r>
          </a:p>
          <a:p>
            <a:endParaRPr lang="en-GB" altLang="en-US" sz="2400" b="1" dirty="0">
              <a:latin typeface="Comic Sans MS" panose="030F0702030302020204" pitchFamily="66" charset="0"/>
            </a:endParaRPr>
          </a:p>
          <a:p>
            <a:r>
              <a:rPr lang="en-GB" altLang="en-US" sz="2400" b="1" dirty="0">
                <a:latin typeface="Comic Sans MS" panose="030F0702030302020204" pitchFamily="66" charset="0"/>
              </a:rPr>
              <a:t>Blending</a:t>
            </a:r>
            <a:r>
              <a:rPr lang="en-GB" altLang="en-US" sz="2400" dirty="0">
                <a:latin typeface="Comic Sans MS" panose="030F0702030302020204" pitchFamily="66" charset="0"/>
              </a:rPr>
              <a:t> is a vital skill for reading </a:t>
            </a:r>
          </a:p>
          <a:p>
            <a:r>
              <a:rPr lang="en-GB" altLang="en-US" sz="2400" dirty="0">
                <a:latin typeface="Comic Sans MS" panose="030F0702030302020204" pitchFamily="66" charset="0"/>
              </a:rPr>
              <a:t>The separate sounds (phonemes) are spoken aloud,  </a:t>
            </a:r>
            <a:r>
              <a:rPr lang="en-GB" altLang="en-US" sz="2400" dirty="0" err="1">
                <a:latin typeface="Comic Sans MS" panose="030F0702030302020204" pitchFamily="66" charset="0"/>
              </a:rPr>
              <a:t>andin</a:t>
            </a:r>
            <a:r>
              <a:rPr lang="en-GB" altLang="en-US" sz="2400" dirty="0">
                <a:latin typeface="Comic Sans MS" panose="030F0702030302020204" pitchFamily="66" charset="0"/>
              </a:rPr>
              <a:t> order, all through the word, and are then merged together into the whole word.</a:t>
            </a:r>
          </a:p>
          <a:p>
            <a:r>
              <a:rPr lang="en-GB" altLang="en-US" sz="2400" dirty="0">
                <a:latin typeface="Comic Sans MS" panose="030F0702030302020204" pitchFamily="66" charset="0"/>
              </a:rPr>
              <a:t>s--t = sit</a:t>
            </a:r>
          </a:p>
          <a:p>
            <a:endParaRPr lang="en-GB" sz="2400" dirty="0">
              <a:latin typeface="Comic Sans MS" pitchFamily="66" charset="0"/>
            </a:endParaRPr>
          </a:p>
          <a:p>
            <a:endParaRPr lang="en-GB" sz="2400" dirty="0">
              <a:latin typeface="Comic Sans MS" pitchFamily="66" charset="0"/>
            </a:endParaRPr>
          </a:p>
          <a:p>
            <a:r>
              <a:rPr lang="en-GB" sz="2400" dirty="0">
                <a:latin typeface="Comic Sans MS" pitchFamily="66" charset="0"/>
              </a:rPr>
              <a:t>Here is a You Tube example of the simple blending of sounds: </a:t>
            </a:r>
            <a:r>
              <a:rPr lang="en-GB" sz="2400" dirty="0">
                <a:latin typeface="Comic Sans MS" pitchFamily="66" charset="0"/>
                <a:hlinkClick r:id="rId2"/>
              </a:rPr>
              <a:t>https://www.youtube.com/watch?v=nZjmEQfugT8</a:t>
            </a:r>
            <a:r>
              <a:rPr lang="en-GB" sz="2400" dirty="0"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2751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98289"/>
            <a:ext cx="1087700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Comic Sans MS" panose="030F0702030302020204" pitchFamily="66" charset="0"/>
              </a:rPr>
              <a:t>Phonemes</a:t>
            </a:r>
          </a:p>
          <a:p>
            <a:pPr>
              <a:defRPr/>
            </a:pPr>
            <a:r>
              <a:rPr lang="en-GB" sz="2400" dirty="0">
                <a:latin typeface="Comic Sans MS" panose="030F0702030302020204" pitchFamily="66" charset="0"/>
              </a:rPr>
              <a:t>Children will learn the phonemes (sounds) for a number of letters (graphemes)</a:t>
            </a:r>
          </a:p>
          <a:p>
            <a:pPr>
              <a:defRPr/>
            </a:pPr>
            <a:r>
              <a:rPr lang="en-GB" sz="2400" dirty="0">
                <a:latin typeface="Comic Sans MS" panose="030F0702030302020204" pitchFamily="66" charset="0"/>
              </a:rPr>
              <a:t>They will also learn that some phonemes are made up of more than one letter, for example  ‘</a:t>
            </a:r>
            <a:r>
              <a:rPr lang="en-GB" sz="2400" dirty="0" err="1">
                <a:latin typeface="Comic Sans MS" panose="030F0702030302020204" pitchFamily="66" charset="0"/>
              </a:rPr>
              <a:t>ew</a:t>
            </a:r>
            <a:r>
              <a:rPr lang="en-GB" sz="2400" dirty="0">
                <a:latin typeface="Comic Sans MS" panose="030F0702030302020204" pitchFamily="66" charset="0"/>
              </a:rPr>
              <a:t>’</a:t>
            </a:r>
          </a:p>
          <a:p>
            <a:pPr>
              <a:defRPr/>
            </a:pPr>
            <a:r>
              <a:rPr lang="en-GB" sz="2400" dirty="0">
                <a:latin typeface="Comic Sans MS" panose="030F0702030302020204" pitchFamily="66" charset="0"/>
              </a:rPr>
              <a:t>We use rhymes to help to remember the phonemes, for example </a:t>
            </a:r>
          </a:p>
          <a:p>
            <a:pPr algn="ctr">
              <a:defRPr/>
            </a:pPr>
            <a:r>
              <a:rPr lang="en-GB" sz="2800" b="1" dirty="0" err="1">
                <a:latin typeface="Comic Sans MS" panose="030F0702030302020204" pitchFamily="66" charset="0"/>
              </a:rPr>
              <a:t>ew</a:t>
            </a:r>
            <a:r>
              <a:rPr lang="en-GB" sz="2800" b="1" dirty="0">
                <a:latin typeface="Comic Sans MS" panose="030F0702030302020204" pitchFamily="66" charset="0"/>
              </a:rPr>
              <a:t>: chew the stew</a:t>
            </a:r>
          </a:p>
          <a:p>
            <a:pPr algn="ctr">
              <a:defRPr/>
            </a:pPr>
            <a:endParaRPr lang="en-GB" sz="2800" b="1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2800" b="1" dirty="0">
                <a:latin typeface="Comic Sans MS" panose="030F0702030302020204" pitchFamily="66" charset="0"/>
              </a:rPr>
              <a:t>Digraphs </a:t>
            </a:r>
            <a:r>
              <a:rPr lang="en-GB" sz="2800" dirty="0">
                <a:latin typeface="Comic Sans MS" panose="030F0702030302020204" pitchFamily="66" charset="0"/>
              </a:rPr>
              <a:t>-  two letters = one sound </a:t>
            </a:r>
            <a:r>
              <a:rPr lang="en-GB" sz="2800" dirty="0" err="1">
                <a:latin typeface="Comic Sans MS" panose="030F0702030302020204" pitchFamily="66" charset="0"/>
              </a:rPr>
              <a:t>eg</a:t>
            </a:r>
            <a:r>
              <a:rPr lang="en-GB" sz="2800" dirty="0">
                <a:latin typeface="Comic Sans MS" panose="030F0702030302020204" pitchFamily="66" charset="0"/>
              </a:rPr>
              <a:t>: </a:t>
            </a:r>
            <a:r>
              <a:rPr lang="en-GB" sz="2800" dirty="0" err="1">
                <a:latin typeface="Comic Sans MS" panose="030F0702030302020204" pitchFamily="66" charset="0"/>
              </a:rPr>
              <a:t>ea</a:t>
            </a:r>
            <a:r>
              <a:rPr lang="en-GB" sz="2800" dirty="0">
                <a:latin typeface="Comic Sans MS" panose="030F0702030302020204" pitchFamily="66" charset="0"/>
              </a:rPr>
              <a:t> cup of tea </a:t>
            </a:r>
            <a:endParaRPr lang="en-GB" sz="2800" b="1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2800" b="1" dirty="0" err="1">
                <a:latin typeface="Comic Sans MS" panose="030F0702030302020204" pitchFamily="66" charset="0"/>
              </a:rPr>
              <a:t>Trigraphs</a:t>
            </a:r>
            <a:r>
              <a:rPr lang="en-GB" sz="2800" b="1" dirty="0">
                <a:latin typeface="Comic Sans MS" panose="030F0702030302020204" pitchFamily="66" charset="0"/>
              </a:rPr>
              <a:t> – </a:t>
            </a:r>
            <a:r>
              <a:rPr lang="en-GB" sz="2800" dirty="0">
                <a:latin typeface="Comic Sans MS" panose="030F0702030302020204" pitchFamily="66" charset="0"/>
              </a:rPr>
              <a:t>three letters = one sound </a:t>
            </a:r>
            <a:r>
              <a:rPr lang="en-GB" sz="2800" dirty="0" err="1">
                <a:latin typeface="Comic Sans MS" panose="030F0702030302020204" pitchFamily="66" charset="0"/>
              </a:rPr>
              <a:t>eg</a:t>
            </a:r>
            <a:r>
              <a:rPr lang="en-GB" sz="2800" dirty="0">
                <a:latin typeface="Comic Sans MS" panose="030F0702030302020204" pitchFamily="66" charset="0"/>
              </a:rPr>
              <a:t>: </a:t>
            </a:r>
            <a:r>
              <a:rPr lang="en-GB" sz="2800" b="1" dirty="0" err="1">
                <a:latin typeface="Comic Sans MS" panose="030F0702030302020204" pitchFamily="66" charset="0"/>
              </a:rPr>
              <a:t>igh</a:t>
            </a:r>
            <a:r>
              <a:rPr lang="en-GB" sz="2800" b="1" dirty="0">
                <a:latin typeface="Comic Sans MS" panose="030F0702030302020204" pitchFamily="66" charset="0"/>
              </a:rPr>
              <a:t> as in h</a:t>
            </a:r>
            <a:r>
              <a:rPr lang="en-GB" sz="2800" b="1" u="sng" dirty="0">
                <a:latin typeface="Comic Sans MS" panose="030F0702030302020204" pitchFamily="66" charset="0"/>
              </a:rPr>
              <a:t>igh</a:t>
            </a:r>
          </a:p>
          <a:p>
            <a:pPr algn="ctr">
              <a:defRPr/>
            </a:pPr>
            <a:endParaRPr lang="en-GB" sz="2800" b="1" dirty="0"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2400" dirty="0">
              <a:latin typeface="Comic Sans MS" panose="030F0702030302020204" pitchFamily="66" charset="0"/>
            </a:endParaRPr>
          </a:p>
          <a:p>
            <a:pPr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defRPr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994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2573</TotalTime>
  <Words>792</Words>
  <Application>Microsoft Office PowerPoint</Application>
  <PresentationFormat>Widescreen</PresentationFormat>
  <Paragraphs>86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XCCW Joined 4a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Carter</dc:creator>
  <cp:lastModifiedBy>Emily Crowe</cp:lastModifiedBy>
  <cp:revision>82</cp:revision>
  <dcterms:created xsi:type="dcterms:W3CDTF">2018-10-05T10:50:50Z</dcterms:created>
  <dcterms:modified xsi:type="dcterms:W3CDTF">2023-08-09T13:55:35Z</dcterms:modified>
</cp:coreProperties>
</file>